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70" r:id="rId5"/>
    <p:sldId id="259" r:id="rId6"/>
    <p:sldId id="260" r:id="rId7"/>
    <p:sldId id="261" r:id="rId8"/>
    <p:sldId id="262" r:id="rId9"/>
    <p:sldId id="264" r:id="rId10"/>
    <p:sldId id="265" r:id="rId11"/>
    <p:sldId id="266" r:id="rId12"/>
    <p:sldId id="267" r:id="rId13"/>
    <p:sldId id="268" r:id="rId14"/>
    <p:sldId id="269" r:id="rId15"/>
    <p:sldId id="271" r:id="rId16"/>
    <p:sldId id="273" r:id="rId17"/>
    <p:sldId id="274" r:id="rId18"/>
    <p:sldId id="275" r:id="rId19"/>
    <p:sldId id="276" r:id="rId20"/>
    <p:sldId id="277" r:id="rId21"/>
    <p:sldId id="278" r:id="rId22"/>
    <p:sldId id="272" r:id="rId23"/>
    <p:sldId id="279" r:id="rId24"/>
    <p:sldId id="280" r:id="rId25"/>
    <p:sldId id="281" r:id="rId26"/>
    <p:sldId id="282" r:id="rId27"/>
    <p:sldId id="293" r:id="rId28"/>
    <p:sldId id="294" r:id="rId29"/>
    <p:sldId id="291" r:id="rId30"/>
    <p:sldId id="283" r:id="rId31"/>
    <p:sldId id="284" r:id="rId32"/>
    <p:sldId id="285" r:id="rId33"/>
    <p:sldId id="286" r:id="rId34"/>
    <p:sldId id="287" r:id="rId35"/>
    <p:sldId id="288" r:id="rId36"/>
    <p:sldId id="289" r:id="rId37"/>
    <p:sldId id="292" r:id="rId38"/>
    <p:sldId id="295" r:id="rId39"/>
    <p:sldId id="29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37"/>
    <p:restoredTop sz="91398"/>
  </p:normalViewPr>
  <p:slideViewPr>
    <p:cSldViewPr snapToGrid="0" snapToObjects="1">
      <p:cViewPr>
        <p:scale>
          <a:sx n="80" d="100"/>
          <a:sy n="80" d="100"/>
        </p:scale>
        <p:origin x="1488"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BB94DD-3707-D048-A63B-1F5F4DF61329}" type="datetimeFigureOut">
              <a:rPr lang="en-US" smtClean="0"/>
              <a:t>3/11/19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2127578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B94DD-3707-D048-A63B-1F5F4DF61329}" type="datetimeFigureOut">
              <a:rPr lang="en-US" smtClean="0"/>
              <a:t>3/11/19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466920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BB94DD-3707-D048-A63B-1F5F4DF61329}" type="datetimeFigureOut">
              <a:rPr lang="en-US" smtClean="0"/>
              <a:t>3/11/19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630975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BB94DD-3707-D048-A63B-1F5F4DF61329}" type="datetimeFigureOut">
              <a:rPr lang="en-US" smtClean="0"/>
              <a:t>3/11/19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532139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BB94DD-3707-D048-A63B-1F5F4DF61329}" type="datetimeFigureOut">
              <a:rPr lang="en-US" smtClean="0"/>
              <a:t>3/11/19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1543258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BB94DD-3707-D048-A63B-1F5F4DF61329}" type="datetimeFigureOut">
              <a:rPr lang="en-US" smtClean="0"/>
              <a:t>3/11/19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23931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B94DD-3707-D048-A63B-1F5F4DF61329}" type="datetimeFigureOut">
              <a:rPr lang="en-US" smtClean="0"/>
              <a:t>3/11/19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206657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B94DD-3707-D048-A63B-1F5F4DF61329}" type="datetimeFigureOut">
              <a:rPr lang="en-US" smtClean="0"/>
              <a:t>3/11/19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1655069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B94DD-3707-D048-A63B-1F5F4DF61329}" type="datetimeFigureOut">
              <a:rPr lang="en-US" smtClean="0"/>
              <a:t>3/11/19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389003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B94DD-3707-D048-A63B-1F5F4DF61329}" type="datetimeFigureOut">
              <a:rPr lang="en-US" smtClean="0"/>
              <a:t>3/11/19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104007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B94DD-3707-D048-A63B-1F5F4DF61329}" type="datetimeFigureOut">
              <a:rPr lang="en-US" smtClean="0"/>
              <a:t>3/11/19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016FFB-5C7D-2648-A86B-5E08E5492FAD}" type="slidenum">
              <a:rPr lang="en-US" smtClean="0"/>
              <a:t>‹#›</a:t>
            </a:fld>
            <a:endParaRPr lang="en-US"/>
          </a:p>
        </p:txBody>
      </p:sp>
    </p:spTree>
    <p:extLst>
      <p:ext uri="{BB962C8B-B14F-4D97-AF65-F5344CB8AC3E}">
        <p14:creationId xmlns:p14="http://schemas.microsoft.com/office/powerpoint/2010/main" val="245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B94DD-3707-D048-A63B-1F5F4DF61329}" type="datetimeFigureOut">
              <a:rPr lang="en-US" smtClean="0"/>
              <a:t>3/11/19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016FFB-5C7D-2648-A86B-5E08E5492FAD}" type="slidenum">
              <a:rPr lang="en-US" smtClean="0"/>
              <a:t>‹#›</a:t>
            </a:fld>
            <a:endParaRPr lang="en-US"/>
          </a:p>
        </p:txBody>
      </p:sp>
    </p:spTree>
    <p:extLst>
      <p:ext uri="{BB962C8B-B14F-4D97-AF65-F5344CB8AC3E}">
        <p14:creationId xmlns:p14="http://schemas.microsoft.com/office/powerpoint/2010/main" val="749132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g"/><Relationship Id="rId5" Type="http://schemas.openxmlformats.org/officeDocument/2006/relationships/image" Target="../media/image40.jpg"/><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jpg"/><Relationship Id="rId5" Type="http://schemas.openxmlformats.org/officeDocument/2006/relationships/image" Target="../media/image44.jpg"/><Relationship Id="rId6" Type="http://schemas.openxmlformats.org/officeDocument/2006/relationships/image" Target="../media/image45.jpg"/><Relationship Id="rId7" Type="http://schemas.openxmlformats.org/officeDocument/2006/relationships/image" Target="../media/image46.jpg"/><Relationship Id="rId8" Type="http://schemas.openxmlformats.org/officeDocument/2006/relationships/image" Target="../media/image47.jpg"/><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azane Fox Logo 1 BW LR"/>
          <p:cNvPicPr/>
          <p:nvPr/>
        </p:nvPicPr>
        <p:blipFill>
          <a:blip r:embed="rId2">
            <a:extLst>
              <a:ext uri="{28A0092B-C50C-407E-A947-70E740481C1C}">
                <a14:useLocalDpi xmlns:a14="http://schemas.microsoft.com/office/drawing/2010/main" val="0"/>
              </a:ext>
            </a:extLst>
          </a:blip>
          <a:srcRect/>
          <a:stretch>
            <a:fillRect/>
          </a:stretch>
        </p:blipFill>
        <p:spPr bwMode="auto">
          <a:xfrm>
            <a:off x="2671762" y="1857375"/>
            <a:ext cx="7048500" cy="1057275"/>
          </a:xfrm>
          <a:prstGeom prst="rect">
            <a:avLst/>
          </a:prstGeom>
          <a:noFill/>
          <a:ln>
            <a:noFill/>
          </a:ln>
        </p:spPr>
      </p:pic>
      <p:sp>
        <p:nvSpPr>
          <p:cNvPr id="6" name="TextBox 5"/>
          <p:cNvSpPr txBox="1"/>
          <p:nvPr/>
        </p:nvSpPr>
        <p:spPr>
          <a:xfrm>
            <a:off x="4067174" y="2914650"/>
            <a:ext cx="4257675" cy="830997"/>
          </a:xfrm>
          <a:prstGeom prst="rect">
            <a:avLst/>
          </a:prstGeom>
          <a:noFill/>
        </p:spPr>
        <p:txBody>
          <a:bodyPr wrap="square" rtlCol="0">
            <a:spAutoFit/>
          </a:bodyPr>
          <a:lstStyle/>
          <a:p>
            <a:r>
              <a:rPr lang="en-US" sz="4800" dirty="0" smtClean="0">
                <a:latin typeface="P22 Underground" charset="0"/>
                <a:ea typeface="P22 Underground" charset="0"/>
                <a:cs typeface="P22 Underground" charset="0"/>
              </a:rPr>
              <a:t>Production Lab</a:t>
            </a:r>
            <a:endParaRPr lang="en-US" sz="4800" dirty="0">
              <a:latin typeface="P22 Underground" charset="0"/>
              <a:ea typeface="P22 Underground" charset="0"/>
              <a:cs typeface="P22 Underground" charset="0"/>
            </a:endParaRPr>
          </a:p>
        </p:txBody>
      </p:sp>
    </p:spTree>
    <p:extLst>
      <p:ext uri="{BB962C8B-B14F-4D97-AF65-F5344CB8AC3E}">
        <p14:creationId xmlns:p14="http://schemas.microsoft.com/office/powerpoint/2010/main" val="41320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0125" y="1757363"/>
            <a:ext cx="8509000" cy="2514600"/>
          </a:xfrm>
          <a:prstGeom prst="rect">
            <a:avLst/>
          </a:prstGeom>
        </p:spPr>
      </p:pic>
    </p:spTree>
    <p:extLst>
      <p:ext uri="{BB962C8B-B14F-4D97-AF65-F5344CB8AC3E}">
        <p14:creationId xmlns:p14="http://schemas.microsoft.com/office/powerpoint/2010/main" val="980659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6400"/>
            <a:ext cx="12192000" cy="6042899"/>
          </a:xfrm>
          <a:prstGeom prst="rect">
            <a:avLst/>
          </a:prstGeom>
        </p:spPr>
      </p:pic>
    </p:spTree>
    <p:extLst>
      <p:ext uri="{BB962C8B-B14F-4D97-AF65-F5344CB8AC3E}">
        <p14:creationId xmlns:p14="http://schemas.microsoft.com/office/powerpoint/2010/main" val="675898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83211" y="2372497"/>
            <a:ext cx="2582562" cy="1569660"/>
          </a:xfrm>
          <a:prstGeom prst="rect">
            <a:avLst/>
          </a:prstGeom>
          <a:noFill/>
        </p:spPr>
        <p:txBody>
          <a:bodyPr wrap="square" rtlCol="0">
            <a:spAutoFit/>
          </a:bodyPr>
          <a:lstStyle/>
          <a:p>
            <a:r>
              <a:rPr lang="en-US" sz="9600" dirty="0" smtClean="0">
                <a:latin typeface="P22 Underground" charset="0"/>
                <a:ea typeface="P22 Underground" charset="0"/>
                <a:cs typeface="P22 Underground" charset="0"/>
              </a:rPr>
              <a:t>FAQ</a:t>
            </a:r>
            <a:endParaRPr lang="en-US" sz="9600" dirty="0">
              <a:latin typeface="P22 Underground" charset="0"/>
              <a:ea typeface="P22 Underground" charset="0"/>
              <a:cs typeface="P22 Underground" charset="0"/>
            </a:endParaRPr>
          </a:p>
        </p:txBody>
      </p:sp>
    </p:spTree>
    <p:extLst>
      <p:ext uri="{BB962C8B-B14F-4D97-AF65-F5344CB8AC3E}">
        <p14:creationId xmlns:p14="http://schemas.microsoft.com/office/powerpoint/2010/main" val="1734550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4837"/>
          </a:xfrm>
          <a:prstGeom prst="rect">
            <a:avLst/>
          </a:prstGeom>
        </p:spPr>
      </p:pic>
    </p:spTree>
    <p:extLst>
      <p:ext uri="{BB962C8B-B14F-4D97-AF65-F5344CB8AC3E}">
        <p14:creationId xmlns:p14="http://schemas.microsoft.com/office/powerpoint/2010/main" val="1677140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2600"/>
            <a:ext cx="12192000" cy="5880984"/>
          </a:xfrm>
          <a:prstGeom prst="rect">
            <a:avLst/>
          </a:prstGeom>
        </p:spPr>
      </p:pic>
    </p:spTree>
    <p:extLst>
      <p:ext uri="{BB962C8B-B14F-4D97-AF65-F5344CB8AC3E}">
        <p14:creationId xmlns:p14="http://schemas.microsoft.com/office/powerpoint/2010/main" val="116795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6400"/>
            <a:ext cx="12192000" cy="6040882"/>
          </a:xfrm>
          <a:prstGeom prst="rect">
            <a:avLst/>
          </a:prstGeom>
        </p:spPr>
      </p:pic>
    </p:spTree>
    <p:extLst>
      <p:ext uri="{BB962C8B-B14F-4D97-AF65-F5344CB8AC3E}">
        <p14:creationId xmlns:p14="http://schemas.microsoft.com/office/powerpoint/2010/main" val="119020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7600"/>
            <a:ext cx="12192000" cy="4599869"/>
          </a:xfrm>
          <a:prstGeom prst="rect">
            <a:avLst/>
          </a:prstGeom>
        </p:spPr>
      </p:pic>
    </p:spTree>
    <p:extLst>
      <p:ext uri="{BB962C8B-B14F-4D97-AF65-F5344CB8AC3E}">
        <p14:creationId xmlns:p14="http://schemas.microsoft.com/office/powerpoint/2010/main" val="85873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0"/>
            <a:ext cx="11166743" cy="6858000"/>
          </a:xfrm>
          <a:prstGeom prst="rect">
            <a:avLst/>
          </a:prstGeom>
        </p:spPr>
      </p:pic>
    </p:spTree>
    <p:extLst>
      <p:ext uri="{BB962C8B-B14F-4D97-AF65-F5344CB8AC3E}">
        <p14:creationId xmlns:p14="http://schemas.microsoft.com/office/powerpoint/2010/main" val="44482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800"/>
            <a:ext cx="12192000" cy="6481966"/>
          </a:xfrm>
          <a:prstGeom prst="rect">
            <a:avLst/>
          </a:prstGeom>
        </p:spPr>
      </p:pic>
    </p:spTree>
    <p:extLst>
      <p:ext uri="{BB962C8B-B14F-4D97-AF65-F5344CB8AC3E}">
        <p14:creationId xmlns:p14="http://schemas.microsoft.com/office/powerpoint/2010/main" val="198238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2100"/>
            <a:ext cx="12192000" cy="6263473"/>
          </a:xfrm>
          <a:prstGeom prst="rect">
            <a:avLst/>
          </a:prstGeom>
        </p:spPr>
      </p:pic>
    </p:spTree>
    <p:extLst>
      <p:ext uri="{BB962C8B-B14F-4D97-AF65-F5344CB8AC3E}">
        <p14:creationId xmlns:p14="http://schemas.microsoft.com/office/powerpoint/2010/main" val="790705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
            <a:ext cx="12192000" cy="6564923"/>
          </a:xfrm>
          <a:prstGeom prst="rect">
            <a:avLst/>
          </a:prstGeom>
        </p:spPr>
      </p:pic>
    </p:spTree>
    <p:extLst>
      <p:ext uri="{BB962C8B-B14F-4D97-AF65-F5344CB8AC3E}">
        <p14:creationId xmlns:p14="http://schemas.microsoft.com/office/powerpoint/2010/main" val="2091088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100"/>
            <a:ext cx="12192000" cy="6011568"/>
          </a:xfrm>
          <a:prstGeom prst="rect">
            <a:avLst/>
          </a:prstGeom>
        </p:spPr>
      </p:pic>
    </p:spTree>
    <p:extLst>
      <p:ext uri="{BB962C8B-B14F-4D97-AF65-F5344CB8AC3E}">
        <p14:creationId xmlns:p14="http://schemas.microsoft.com/office/powerpoint/2010/main" val="1351023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12192000" cy="5928220"/>
          </a:xfrm>
          <a:prstGeom prst="rect">
            <a:avLst/>
          </a:prstGeom>
        </p:spPr>
      </p:pic>
    </p:spTree>
    <p:extLst>
      <p:ext uri="{BB962C8B-B14F-4D97-AF65-F5344CB8AC3E}">
        <p14:creationId xmlns:p14="http://schemas.microsoft.com/office/powerpoint/2010/main" val="131042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 y="1524000"/>
            <a:ext cx="10744200" cy="3810000"/>
          </a:xfrm>
          <a:prstGeom prst="rect">
            <a:avLst/>
          </a:prstGeom>
        </p:spPr>
      </p:pic>
    </p:spTree>
    <p:extLst>
      <p:ext uri="{BB962C8B-B14F-4D97-AF65-F5344CB8AC3E}">
        <p14:creationId xmlns:p14="http://schemas.microsoft.com/office/powerpoint/2010/main" val="230334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00" y="0"/>
            <a:ext cx="10928396" cy="6858000"/>
          </a:xfrm>
          <a:prstGeom prst="rect">
            <a:avLst/>
          </a:prstGeom>
        </p:spPr>
      </p:pic>
    </p:spTree>
    <p:extLst>
      <p:ext uri="{BB962C8B-B14F-4D97-AF65-F5344CB8AC3E}">
        <p14:creationId xmlns:p14="http://schemas.microsoft.com/office/powerpoint/2010/main" val="2127798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0"/>
            <a:ext cx="11732964" cy="6858000"/>
          </a:xfrm>
          <a:prstGeom prst="rect">
            <a:avLst/>
          </a:prstGeom>
        </p:spPr>
      </p:pic>
    </p:spTree>
    <p:extLst>
      <p:ext uri="{BB962C8B-B14F-4D97-AF65-F5344CB8AC3E}">
        <p14:creationId xmlns:p14="http://schemas.microsoft.com/office/powerpoint/2010/main" val="587803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0" y="0"/>
            <a:ext cx="11304128" cy="6858000"/>
          </a:xfrm>
          <a:prstGeom prst="rect">
            <a:avLst/>
          </a:prstGeom>
        </p:spPr>
      </p:pic>
    </p:spTree>
    <p:extLst>
      <p:ext uri="{BB962C8B-B14F-4D97-AF65-F5344CB8AC3E}">
        <p14:creationId xmlns:p14="http://schemas.microsoft.com/office/powerpoint/2010/main" val="785186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003300"/>
            <a:ext cx="10807700" cy="4838700"/>
          </a:xfrm>
          <a:prstGeom prst="rect">
            <a:avLst/>
          </a:prstGeom>
        </p:spPr>
      </p:pic>
    </p:spTree>
    <p:extLst>
      <p:ext uri="{BB962C8B-B14F-4D97-AF65-F5344CB8AC3E}">
        <p14:creationId xmlns:p14="http://schemas.microsoft.com/office/powerpoint/2010/main" val="751988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221" y="3574716"/>
            <a:ext cx="10566400" cy="2692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321" y="338221"/>
            <a:ext cx="9982200" cy="2832100"/>
          </a:xfrm>
          <a:prstGeom prst="rect">
            <a:avLst/>
          </a:prstGeom>
        </p:spPr>
      </p:pic>
    </p:spTree>
    <p:extLst>
      <p:ext uri="{BB962C8B-B14F-4D97-AF65-F5344CB8AC3E}">
        <p14:creationId xmlns:p14="http://schemas.microsoft.com/office/powerpoint/2010/main" val="2046812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0" y="3368173"/>
            <a:ext cx="7721600" cy="24511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350" y="643690"/>
            <a:ext cx="9893300" cy="2349500"/>
          </a:xfrm>
          <a:prstGeom prst="rect">
            <a:avLst/>
          </a:prstGeom>
        </p:spPr>
      </p:pic>
    </p:spTree>
    <p:extLst>
      <p:ext uri="{BB962C8B-B14F-4D97-AF65-F5344CB8AC3E}">
        <p14:creationId xmlns:p14="http://schemas.microsoft.com/office/powerpoint/2010/main" val="241415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700" y="3434348"/>
            <a:ext cx="10375900" cy="2235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950" y="933116"/>
            <a:ext cx="9677400" cy="1955800"/>
          </a:xfrm>
          <a:prstGeom prst="rect">
            <a:avLst/>
          </a:prstGeom>
        </p:spPr>
      </p:pic>
    </p:spTree>
    <p:extLst>
      <p:ext uri="{BB962C8B-B14F-4D97-AF65-F5344CB8AC3E}">
        <p14:creationId xmlns:p14="http://schemas.microsoft.com/office/powerpoint/2010/main" val="902495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3333416"/>
            <a:ext cx="10096500" cy="2565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400" y="503321"/>
            <a:ext cx="10223500" cy="2514600"/>
          </a:xfrm>
          <a:prstGeom prst="rect">
            <a:avLst/>
          </a:prstGeom>
        </p:spPr>
      </p:pic>
    </p:spTree>
    <p:extLst>
      <p:ext uri="{BB962C8B-B14F-4D97-AF65-F5344CB8AC3E}">
        <p14:creationId xmlns:p14="http://schemas.microsoft.com/office/powerpoint/2010/main" val="2086014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058" y="0"/>
            <a:ext cx="10325100" cy="3886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0852" y="4186322"/>
            <a:ext cx="9702800" cy="2463800"/>
          </a:xfrm>
          <a:prstGeom prst="rect">
            <a:avLst/>
          </a:prstGeom>
        </p:spPr>
      </p:pic>
    </p:spTree>
    <p:extLst>
      <p:ext uri="{BB962C8B-B14F-4D97-AF65-F5344CB8AC3E}">
        <p14:creationId xmlns:p14="http://schemas.microsoft.com/office/powerpoint/2010/main" val="961953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257" y="3390900"/>
            <a:ext cx="10185400" cy="34671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757" y="166102"/>
            <a:ext cx="10312400" cy="3048000"/>
          </a:xfrm>
          <a:prstGeom prst="rect">
            <a:avLst/>
          </a:prstGeom>
        </p:spPr>
      </p:pic>
    </p:spTree>
    <p:extLst>
      <p:ext uri="{BB962C8B-B14F-4D97-AF65-F5344CB8AC3E}">
        <p14:creationId xmlns:p14="http://schemas.microsoft.com/office/powerpoint/2010/main" val="1975083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36" y="2241216"/>
            <a:ext cx="10388600" cy="2298700"/>
          </a:xfrm>
          <a:prstGeom prst="rect">
            <a:avLst/>
          </a:prstGeom>
        </p:spPr>
      </p:pic>
    </p:spTree>
    <p:extLst>
      <p:ext uri="{BB962C8B-B14F-4D97-AF65-F5344CB8AC3E}">
        <p14:creationId xmlns:p14="http://schemas.microsoft.com/office/powerpoint/2010/main" val="1362853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84421" y="336884"/>
            <a:ext cx="8390021" cy="2031325"/>
          </a:xfrm>
          <a:prstGeom prst="rect">
            <a:avLst/>
          </a:prstGeom>
          <a:noFill/>
        </p:spPr>
        <p:txBody>
          <a:bodyPr wrap="square" rtlCol="0">
            <a:spAutoFit/>
          </a:bodyPr>
          <a:lstStyle/>
          <a:p>
            <a:r>
              <a:rPr lang="en-US" dirty="0" smtClean="0"/>
              <a:t>5</a:t>
            </a:r>
            <a:r>
              <a:rPr lang="en-US" baseline="30000" dirty="0" smtClean="0"/>
              <a:t>th</a:t>
            </a:r>
            <a:r>
              <a:rPr lang="en-US" dirty="0" smtClean="0"/>
              <a:t> February</a:t>
            </a:r>
          </a:p>
          <a:p>
            <a:endParaRPr lang="en-US" dirty="0"/>
          </a:p>
          <a:p>
            <a:r>
              <a:rPr lang="en-US" dirty="0" smtClean="0"/>
              <a:t>Another New potential Client, wanting to start a quality and ethical children's pajama brand.</a:t>
            </a:r>
          </a:p>
          <a:p>
            <a:endParaRPr lang="en-US" dirty="0"/>
          </a:p>
          <a:p>
            <a:r>
              <a:rPr lang="en-US" dirty="0" smtClean="0"/>
              <a:t>Her inspiration has come from the Vincent Van Gogh Children's books which she reads to her daughter. In particular Katie and the starry night.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421" y="2682039"/>
            <a:ext cx="2042785" cy="182946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6058" y="2751576"/>
            <a:ext cx="2392947" cy="125326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2341" y="2682039"/>
            <a:ext cx="2683891" cy="1322805"/>
          </a:xfrm>
          <a:prstGeom prst="rect">
            <a:avLst/>
          </a:prstGeom>
        </p:spPr>
      </p:pic>
      <p:sp>
        <p:nvSpPr>
          <p:cNvPr id="8" name="TextBox 7"/>
          <p:cNvSpPr txBox="1"/>
          <p:nvPr/>
        </p:nvSpPr>
        <p:spPr>
          <a:xfrm>
            <a:off x="1684421" y="4540255"/>
            <a:ext cx="8983579" cy="2031325"/>
          </a:xfrm>
          <a:prstGeom prst="rect">
            <a:avLst/>
          </a:prstGeom>
          <a:noFill/>
        </p:spPr>
        <p:txBody>
          <a:bodyPr wrap="square" rtlCol="0">
            <a:spAutoFit/>
          </a:bodyPr>
          <a:lstStyle/>
          <a:p>
            <a:r>
              <a:rPr lang="en-US" dirty="0" smtClean="0"/>
              <a:t>She spoke about her brand being called Starry Starry Night and the packaging would be a star shaped box which opened up.</a:t>
            </a:r>
          </a:p>
          <a:p>
            <a:endParaRPr lang="en-US" dirty="0"/>
          </a:p>
          <a:p>
            <a:r>
              <a:rPr lang="en-US" dirty="0" smtClean="0"/>
              <a:t>Fabrics she likes are 100% </a:t>
            </a:r>
            <a:r>
              <a:rPr lang="en-US" dirty="0" err="1" smtClean="0"/>
              <a:t>merrino</a:t>
            </a:r>
            <a:r>
              <a:rPr lang="en-US" dirty="0" smtClean="0"/>
              <a:t> cotton and would like this </a:t>
            </a:r>
            <a:r>
              <a:rPr lang="en-US" dirty="0" err="1" smtClean="0"/>
              <a:t>etically</a:t>
            </a:r>
            <a:r>
              <a:rPr lang="en-US" dirty="0" smtClean="0"/>
              <a:t> sourced and </a:t>
            </a:r>
            <a:r>
              <a:rPr lang="en-US" dirty="0" err="1" smtClean="0"/>
              <a:t>traceble</a:t>
            </a:r>
            <a:r>
              <a:rPr lang="en-US" dirty="0" smtClean="0"/>
              <a:t>, she has chosen this type of fabric as it is temperature regulated and good for </a:t>
            </a:r>
            <a:r>
              <a:rPr lang="en-US" dirty="0" err="1" smtClean="0"/>
              <a:t>childrens</a:t>
            </a:r>
            <a:r>
              <a:rPr lang="en-US" dirty="0" smtClean="0"/>
              <a:t> </a:t>
            </a:r>
            <a:r>
              <a:rPr lang="en-US" dirty="0" err="1" smtClean="0"/>
              <a:t>pyjamas</a:t>
            </a:r>
            <a:r>
              <a:rPr lang="en-US" dirty="0" smtClean="0"/>
              <a:t>.</a:t>
            </a:r>
          </a:p>
          <a:p>
            <a:endParaRPr lang="en-US" dirty="0"/>
          </a:p>
          <a:p>
            <a:r>
              <a:rPr lang="en-US" dirty="0" smtClean="0"/>
              <a:t>Brands she is inspired by are Chasing Windmills, </a:t>
            </a:r>
            <a:r>
              <a:rPr lang="en-US" dirty="0" err="1" smtClean="0"/>
              <a:t>Polarno</a:t>
            </a:r>
            <a:r>
              <a:rPr lang="en-US" dirty="0" smtClean="0"/>
              <a:t> </a:t>
            </a:r>
            <a:r>
              <a:rPr lang="en-US" dirty="0" err="1" smtClean="0"/>
              <a:t>Pyret</a:t>
            </a:r>
            <a:r>
              <a:rPr lang="en-US" dirty="0" smtClean="0"/>
              <a:t> and </a:t>
            </a:r>
            <a:r>
              <a:rPr lang="en-US" dirty="0" err="1" smtClean="0"/>
              <a:t>Cosilana</a:t>
            </a:r>
            <a:r>
              <a:rPr lang="en-US" dirty="0" smtClean="0"/>
              <a:t>.</a:t>
            </a:r>
            <a:endParaRPr lang="en-US" dirty="0"/>
          </a:p>
        </p:txBody>
      </p:sp>
    </p:spTree>
    <p:extLst>
      <p:ext uri="{BB962C8B-B14F-4D97-AF65-F5344CB8AC3E}">
        <p14:creationId xmlns:p14="http://schemas.microsoft.com/office/powerpoint/2010/main" val="2119542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1705" y="1090863"/>
            <a:ext cx="9031705" cy="3970318"/>
          </a:xfrm>
          <a:prstGeom prst="rect">
            <a:avLst/>
          </a:prstGeom>
          <a:noFill/>
        </p:spPr>
        <p:txBody>
          <a:bodyPr wrap="square" rtlCol="0">
            <a:spAutoFit/>
          </a:bodyPr>
          <a:lstStyle/>
          <a:p>
            <a:r>
              <a:rPr lang="en-US" dirty="0" smtClean="0"/>
              <a:t>We spoke about age range of maybe 1-2, 3-4, 5-6,7-8 and 9-10 using a design where the top has a cross over.</a:t>
            </a:r>
          </a:p>
          <a:p>
            <a:endParaRPr lang="en-US" dirty="0"/>
          </a:p>
          <a:p>
            <a:r>
              <a:rPr lang="en-US" dirty="0" smtClean="0"/>
              <a:t>Also Baby wear 0-3, 3-6 and 6-12 months using a design maybe with a zip.</a:t>
            </a:r>
          </a:p>
          <a:p>
            <a:endParaRPr lang="en-US" dirty="0"/>
          </a:p>
          <a:p>
            <a:r>
              <a:rPr lang="en-US" dirty="0" smtClean="0"/>
              <a:t>Print wise </a:t>
            </a:r>
            <a:r>
              <a:rPr lang="en-US" dirty="0" err="1" smtClean="0"/>
              <a:t>ahe</a:t>
            </a:r>
            <a:r>
              <a:rPr lang="en-US" dirty="0" smtClean="0"/>
              <a:t> would like a similar swirl print which is seen in the book and we spoke about an all over print being more cost effective when coming to cut the fabric. Maybe an experiment with digital print and screen print would be necessary.</a:t>
            </a:r>
          </a:p>
          <a:p>
            <a:endParaRPr lang="en-US" dirty="0"/>
          </a:p>
          <a:p>
            <a:r>
              <a:rPr lang="en-US" dirty="0" smtClean="0"/>
              <a:t>Regarding Factories it would be more expensive to produce in the UK than Portugal but the client is wanting it to be all UK based.</a:t>
            </a:r>
          </a:p>
          <a:p>
            <a:endParaRPr lang="en-US" dirty="0"/>
          </a:p>
          <a:p>
            <a:r>
              <a:rPr lang="en-US" b="1" dirty="0" smtClean="0"/>
              <a:t>Update </a:t>
            </a:r>
            <a:r>
              <a:rPr lang="en-US" dirty="0" smtClean="0"/>
              <a:t>8</a:t>
            </a:r>
            <a:r>
              <a:rPr lang="en-US" baseline="30000" dirty="0" smtClean="0"/>
              <a:t>th</a:t>
            </a:r>
            <a:r>
              <a:rPr lang="en-US" dirty="0" smtClean="0"/>
              <a:t> March </a:t>
            </a:r>
            <a:r>
              <a:rPr lang="en-GB" dirty="0" smtClean="0"/>
              <a:t>- Client is returning for a development day and is now talking about the use of spider silk! Which we need to research.</a:t>
            </a:r>
            <a:endParaRPr lang="en-US" b="1" dirty="0"/>
          </a:p>
        </p:txBody>
      </p:sp>
    </p:spTree>
    <p:extLst>
      <p:ext uri="{BB962C8B-B14F-4D97-AF65-F5344CB8AC3E}">
        <p14:creationId xmlns:p14="http://schemas.microsoft.com/office/powerpoint/2010/main" val="1832838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2337" y="256673"/>
            <a:ext cx="9111916" cy="6463308"/>
          </a:xfrm>
          <a:prstGeom prst="rect">
            <a:avLst/>
          </a:prstGeom>
          <a:noFill/>
        </p:spPr>
        <p:txBody>
          <a:bodyPr wrap="square" rtlCol="0">
            <a:spAutoFit/>
          </a:bodyPr>
          <a:lstStyle/>
          <a:p>
            <a:r>
              <a:rPr lang="en-US" dirty="0" smtClean="0"/>
              <a:t>22</a:t>
            </a:r>
            <a:r>
              <a:rPr lang="en-US" baseline="30000" dirty="0" smtClean="0"/>
              <a:t>nd</a:t>
            </a:r>
            <a:r>
              <a:rPr lang="en-US" dirty="0" smtClean="0"/>
              <a:t> February</a:t>
            </a:r>
          </a:p>
          <a:p>
            <a:endParaRPr lang="en-US" dirty="0"/>
          </a:p>
          <a:p>
            <a:r>
              <a:rPr lang="en-US" dirty="0" smtClean="0"/>
              <a:t>New Client Consultation</a:t>
            </a:r>
          </a:p>
          <a:p>
            <a:endParaRPr lang="en-US" dirty="0"/>
          </a:p>
          <a:p>
            <a:r>
              <a:rPr lang="en-US" dirty="0" smtClean="0"/>
              <a:t>New Men's Streetwear Brand</a:t>
            </a:r>
          </a:p>
          <a:p>
            <a:endParaRPr lang="en-US" dirty="0"/>
          </a:p>
          <a:p>
            <a:r>
              <a:rPr lang="en-US" dirty="0" smtClean="0"/>
              <a:t>The brand is to symbolize united strength </a:t>
            </a:r>
            <a:r>
              <a:rPr lang="mr-IN" dirty="0" smtClean="0"/>
              <a:t>–</a:t>
            </a:r>
            <a:r>
              <a:rPr lang="en-US" dirty="0" smtClean="0"/>
              <a:t> client a football fan</a:t>
            </a:r>
          </a:p>
          <a:p>
            <a:endParaRPr lang="en-US" dirty="0"/>
          </a:p>
          <a:p>
            <a:r>
              <a:rPr lang="en-US" dirty="0" smtClean="0"/>
              <a:t>He showed us some drawings a friend of his did and there was a collection of about 8 garments.</a:t>
            </a:r>
          </a:p>
          <a:p>
            <a:endParaRPr lang="en-US" dirty="0"/>
          </a:p>
          <a:p>
            <a:r>
              <a:rPr lang="en-US" dirty="0" smtClean="0"/>
              <a:t>He spoke about his inspiration being brands such as </a:t>
            </a:r>
            <a:r>
              <a:rPr lang="en-US" dirty="0" err="1" smtClean="0"/>
              <a:t>Napaorgi</a:t>
            </a:r>
            <a:r>
              <a:rPr lang="en-US" dirty="0" smtClean="0"/>
              <a:t>, Buffalo and Alma</a:t>
            </a:r>
          </a:p>
          <a:p>
            <a:endParaRPr lang="en-US" dirty="0"/>
          </a:p>
          <a:p>
            <a:r>
              <a:rPr lang="en-US" dirty="0" smtClean="0"/>
              <a:t>He has a logo that needs developing which is something we can do as a company.</a:t>
            </a:r>
          </a:p>
          <a:p>
            <a:endParaRPr lang="en-US" dirty="0"/>
          </a:p>
          <a:p>
            <a:r>
              <a:rPr lang="en-US" dirty="0" smtClean="0"/>
              <a:t>We talked about manufacturing </a:t>
            </a:r>
            <a:r>
              <a:rPr lang="mr-IN" dirty="0" smtClean="0"/>
              <a:t>–</a:t>
            </a:r>
            <a:r>
              <a:rPr lang="en-US" dirty="0" smtClean="0"/>
              <a:t> To have garments manufactured in the UK its a min of 100 pieces and a jacket would cost between £70-£80 to make.</a:t>
            </a:r>
          </a:p>
          <a:p>
            <a:r>
              <a:rPr lang="en-US" dirty="0" smtClean="0"/>
              <a:t>If manufactured in </a:t>
            </a:r>
            <a:r>
              <a:rPr lang="en-US" dirty="0" err="1" smtClean="0"/>
              <a:t>Portugam</a:t>
            </a:r>
            <a:r>
              <a:rPr lang="en-US" dirty="0" smtClean="0"/>
              <a:t> the min order is 200 pieces but the cost for a jacket to be made would be £40-£50.</a:t>
            </a:r>
          </a:p>
          <a:p>
            <a:endParaRPr lang="en-US" dirty="0"/>
          </a:p>
          <a:p>
            <a:r>
              <a:rPr lang="en-US" dirty="0" err="1" smtClean="0"/>
              <a:t>Fazane</a:t>
            </a:r>
            <a:r>
              <a:rPr lang="en-US" dirty="0" smtClean="0"/>
              <a:t> was going to email him within a week with an overall idea of cost.</a:t>
            </a:r>
          </a:p>
          <a:p>
            <a:endParaRPr lang="en-US" dirty="0"/>
          </a:p>
          <a:p>
            <a:r>
              <a:rPr lang="en-US" b="1" dirty="0" smtClean="0"/>
              <a:t>Update</a:t>
            </a:r>
            <a:r>
              <a:rPr lang="en-US" dirty="0" smtClean="0"/>
              <a:t> 8</a:t>
            </a:r>
            <a:r>
              <a:rPr lang="en-US" baseline="30000" dirty="0" smtClean="0"/>
              <a:t>th</a:t>
            </a:r>
            <a:r>
              <a:rPr lang="en-US" dirty="0" smtClean="0"/>
              <a:t> March</a:t>
            </a:r>
            <a:r>
              <a:rPr lang="mr-IN" dirty="0" smtClean="0"/>
              <a:t>–</a:t>
            </a:r>
            <a:r>
              <a:rPr lang="en-US" dirty="0" smtClean="0"/>
              <a:t> Client would like to go ahead with a development day and will probably start with 2-3 garments for the collection.</a:t>
            </a:r>
            <a:endParaRPr lang="en-US" dirty="0"/>
          </a:p>
        </p:txBody>
      </p:sp>
    </p:spTree>
    <p:extLst>
      <p:ext uri="{BB962C8B-B14F-4D97-AF65-F5344CB8AC3E}">
        <p14:creationId xmlns:p14="http://schemas.microsoft.com/office/powerpoint/2010/main" val="632595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4821" y="593558"/>
            <a:ext cx="9994232" cy="5632311"/>
          </a:xfrm>
          <a:prstGeom prst="rect">
            <a:avLst/>
          </a:prstGeom>
          <a:noFill/>
        </p:spPr>
        <p:txBody>
          <a:bodyPr wrap="square" rtlCol="0">
            <a:spAutoFit/>
          </a:bodyPr>
          <a:lstStyle/>
          <a:p>
            <a:r>
              <a:rPr lang="en-US" u="sng" dirty="0" smtClean="0">
                <a:latin typeface="P22 Underground" charset="0"/>
                <a:ea typeface="P22 Underground" charset="0"/>
                <a:cs typeface="P22 Underground" charset="0"/>
              </a:rPr>
              <a:t>8</a:t>
            </a:r>
            <a:r>
              <a:rPr lang="en-US" u="sng" baseline="30000" dirty="0" smtClean="0">
                <a:latin typeface="P22 Underground" charset="0"/>
                <a:ea typeface="P22 Underground" charset="0"/>
                <a:cs typeface="P22 Underground" charset="0"/>
              </a:rPr>
              <a:t>th</a:t>
            </a:r>
            <a:r>
              <a:rPr lang="en-US" u="sng" dirty="0" smtClean="0">
                <a:latin typeface="P22 Underground" charset="0"/>
                <a:ea typeface="P22 Underground" charset="0"/>
                <a:cs typeface="P22 Underground" charset="0"/>
              </a:rPr>
              <a:t> March</a:t>
            </a:r>
          </a:p>
          <a:p>
            <a:endParaRPr lang="en-US" dirty="0">
              <a:latin typeface="P22 Underground" charset="0"/>
              <a:ea typeface="P22 Underground" charset="0"/>
              <a:cs typeface="P22 Underground" charset="0"/>
            </a:endParaRPr>
          </a:p>
          <a:p>
            <a:r>
              <a:rPr lang="en-US" dirty="0" err="1" smtClean="0">
                <a:latin typeface="P22 Underground" charset="0"/>
                <a:ea typeface="P22 Underground" charset="0"/>
                <a:cs typeface="P22 Underground" charset="0"/>
              </a:rPr>
              <a:t>Fazane</a:t>
            </a:r>
            <a:r>
              <a:rPr lang="en-US" dirty="0" smtClean="0">
                <a:latin typeface="P22 Underground" charset="0"/>
                <a:ea typeface="P22 Underground" charset="0"/>
                <a:cs typeface="P22 Underground" charset="0"/>
              </a:rPr>
              <a:t> had been away visiting a range of current factories which we work with in Portugal as well as fabric suppliers. So today started off with a catch up regarding where we are with each client. All clients below are Top Secret ant therefore I cannot share their brand name.</a:t>
            </a:r>
          </a:p>
          <a:p>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P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This brand is about Breast Feeding scarves and Kids scarves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Bulk fabric has been ordered for March</a:t>
            </a:r>
          </a:p>
          <a:p>
            <a:pPr marL="285750" indent="-285750">
              <a:buFont typeface="Arial" charset="0"/>
              <a:buChar char="•"/>
            </a:pPr>
            <a:r>
              <a:rPr lang="en-US" dirty="0" smtClean="0">
                <a:latin typeface="P22 Underground" charset="0"/>
                <a:ea typeface="P22 Underground" charset="0"/>
                <a:cs typeface="P22 Underground" charset="0"/>
              </a:rPr>
              <a:t>Samples have been approved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no changes</a:t>
            </a:r>
          </a:p>
          <a:p>
            <a:pPr marL="285750" indent="-285750">
              <a:buFont typeface="Arial" charset="0"/>
              <a:buChar char="•"/>
            </a:pPr>
            <a:r>
              <a:rPr lang="en-US" dirty="0" smtClean="0">
                <a:latin typeface="P22 Underground" charset="0"/>
                <a:ea typeface="P22 Underground" charset="0"/>
                <a:cs typeface="P22 Underground" charset="0"/>
              </a:rPr>
              <a:t>They have chosen 8 samples from hicks and hicks</a:t>
            </a:r>
          </a:p>
          <a:p>
            <a:pPr marL="285750" indent="-285750">
              <a:buFont typeface="Arial" charset="0"/>
              <a:buChar char="•"/>
            </a:pPr>
            <a:r>
              <a:rPr lang="en-US" dirty="0" smtClean="0">
                <a:latin typeface="P22 Underground" charset="0"/>
                <a:ea typeface="P22 Underground" charset="0"/>
                <a:cs typeface="P22 Underground" charset="0"/>
              </a:rPr>
              <a:t>Will go straight to production once fabric has arrived.</a:t>
            </a:r>
          </a:p>
          <a:p>
            <a:pPr marL="285750" indent="-285750">
              <a:buFont typeface="Arial" charset="0"/>
              <a:buChar char="•"/>
            </a:pPr>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A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Men's Shirt Brand</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Not heard from business owner</a:t>
            </a:r>
          </a:p>
          <a:p>
            <a:pPr marL="285750" indent="-285750">
              <a:buFont typeface="Arial" charset="0"/>
              <a:buChar char="•"/>
            </a:pPr>
            <a:r>
              <a:rPr lang="en-US" dirty="0" smtClean="0">
                <a:latin typeface="P22 Underground" charset="0"/>
                <a:ea typeface="P22 Underground" charset="0"/>
                <a:cs typeface="P22 Underground" charset="0"/>
              </a:rPr>
              <a:t>Need to draw up a contract for the future regarding time scale the client has after development day up to going ahead with manufacturing as it is holding the business back and unable to commit to other clients.</a:t>
            </a:r>
          </a:p>
          <a:p>
            <a:pPr marL="285750" indent="-285750">
              <a:buFont typeface="Arial" charset="0"/>
              <a:buChar char="•"/>
            </a:pPr>
            <a:endParaRPr lang="en-US" dirty="0"/>
          </a:p>
        </p:txBody>
      </p:sp>
    </p:spTree>
    <p:extLst>
      <p:ext uri="{BB962C8B-B14F-4D97-AF65-F5344CB8AC3E}">
        <p14:creationId xmlns:p14="http://schemas.microsoft.com/office/powerpoint/2010/main" val="972264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6063" y="481263"/>
            <a:ext cx="10748211" cy="4524315"/>
          </a:xfrm>
          <a:prstGeom prst="rect">
            <a:avLst/>
          </a:prstGeom>
          <a:noFill/>
        </p:spPr>
        <p:txBody>
          <a:bodyPr wrap="square" rtlCol="0">
            <a:spAutoFit/>
          </a:bodyPr>
          <a:lstStyle/>
          <a:p>
            <a:r>
              <a:rPr lang="en-US" dirty="0" smtClean="0">
                <a:latin typeface="P22 Underground" charset="0"/>
                <a:ea typeface="P22 Underground" charset="0"/>
                <a:cs typeface="P22 Underground" charset="0"/>
              </a:rPr>
              <a:t>Client J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Children's Clothing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Colourful Dungarees and Playful Print tops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Having to remake dungarees as they were slim fit and were passed off by the client. They are now saying they want the hips wider.</a:t>
            </a:r>
          </a:p>
          <a:p>
            <a:pPr marL="285750" indent="-285750">
              <a:buFont typeface="Arial" charset="0"/>
              <a:buChar char="•"/>
            </a:pPr>
            <a:r>
              <a:rPr lang="en-US" dirty="0" smtClean="0">
                <a:latin typeface="P22 Underground" charset="0"/>
                <a:ea typeface="P22 Underground" charset="0"/>
                <a:cs typeface="P22 Underground" charset="0"/>
              </a:rPr>
              <a:t>Where the popper on on the shoulder of the tops, this needs interfacing as poppers are ripping through the fabric. Although we haven’t tested interfacing on the rib and feel this may be a stumbling block.</a:t>
            </a:r>
          </a:p>
          <a:p>
            <a:pPr marL="285750" indent="-285750">
              <a:buFont typeface="Arial" charset="0"/>
              <a:buChar char="•"/>
            </a:pPr>
            <a:r>
              <a:rPr lang="en-US" dirty="0" smtClean="0">
                <a:latin typeface="P22 Underground" charset="0"/>
                <a:ea typeface="P22 Underground" charset="0"/>
                <a:cs typeface="P22 Underground" charset="0"/>
              </a:rPr>
              <a:t>The factory have informed us that there is a lot of cord fabric left and need to talk to client about using in another phase.</a:t>
            </a:r>
          </a:p>
          <a:p>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GE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Stem Themed Pajamas for Girls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Happy with sample, no changes</a:t>
            </a:r>
          </a:p>
          <a:p>
            <a:pPr marL="285750" indent="-285750">
              <a:buFont typeface="Arial" charset="0"/>
              <a:buChar char="•"/>
            </a:pPr>
            <a:r>
              <a:rPr lang="en-US" dirty="0" smtClean="0">
                <a:latin typeface="P22 Underground" charset="0"/>
                <a:ea typeface="P22 Underground" charset="0"/>
                <a:cs typeface="P22 Underground" charset="0"/>
              </a:rPr>
              <a:t>They client need to source a model for fitting</a:t>
            </a:r>
          </a:p>
          <a:p>
            <a:pPr marL="285750" indent="-285750">
              <a:buFont typeface="Arial" charset="0"/>
              <a:buChar char="•"/>
            </a:pPr>
            <a:r>
              <a:rPr lang="en-US" dirty="0" smtClean="0">
                <a:latin typeface="P22 Underground" charset="0"/>
                <a:ea typeface="P22 Underground" charset="0"/>
                <a:cs typeface="P22 Underground" charset="0"/>
              </a:rPr>
              <a:t>We talked about a client disclaimer regarding trying on samples to make it a requirement for them to source models otherwise we cant make any changes once gone to production.</a:t>
            </a:r>
          </a:p>
          <a:p>
            <a:pPr marL="285750" indent="-285750">
              <a:buFont typeface="Arial" charset="0"/>
              <a:buChar char="•"/>
            </a:pPr>
            <a:r>
              <a:rPr lang="en-US" dirty="0" smtClean="0">
                <a:latin typeface="P22 Underground" charset="0"/>
                <a:ea typeface="P22 Underground" charset="0"/>
                <a:cs typeface="P22 Underground" charset="0"/>
              </a:rPr>
              <a:t>Needs to go to production stages asap</a:t>
            </a:r>
          </a:p>
        </p:txBody>
      </p:sp>
    </p:spTree>
    <p:extLst>
      <p:ext uri="{BB962C8B-B14F-4D97-AF65-F5344CB8AC3E}">
        <p14:creationId xmlns:p14="http://schemas.microsoft.com/office/powerpoint/2010/main" val="58454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8989" y="786063"/>
            <a:ext cx="9946106" cy="5078313"/>
          </a:xfrm>
          <a:prstGeom prst="rect">
            <a:avLst/>
          </a:prstGeom>
          <a:noFill/>
        </p:spPr>
        <p:txBody>
          <a:bodyPr wrap="square" rtlCol="0">
            <a:spAutoFit/>
          </a:bodyPr>
          <a:lstStyle/>
          <a:p>
            <a:r>
              <a:rPr lang="en-US" dirty="0" smtClean="0">
                <a:latin typeface="P22 Underground" charset="0"/>
                <a:ea typeface="P22 Underground" charset="0"/>
                <a:cs typeface="P22 Underground" charset="0"/>
              </a:rPr>
              <a:t>Client M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Bright Print Legging Brand</a:t>
            </a:r>
          </a:p>
          <a:p>
            <a:endParaRPr lang="en-US" dirty="0" smtClean="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Fabric being cut ready for production</a:t>
            </a:r>
          </a:p>
          <a:p>
            <a:pPr marL="285750" indent="-285750">
              <a:buFont typeface="Arial" charset="0"/>
              <a:buChar char="•"/>
            </a:pPr>
            <a:r>
              <a:rPr lang="en-US" dirty="0" smtClean="0">
                <a:latin typeface="P22 Underground" charset="0"/>
                <a:ea typeface="P22 Underground" charset="0"/>
                <a:cs typeface="P22 Underground" charset="0"/>
              </a:rPr>
              <a:t>Although the fabric isn't correct</a:t>
            </a:r>
          </a:p>
          <a:p>
            <a:pPr marL="285750" indent="-285750">
              <a:buFont typeface="Arial" charset="0"/>
              <a:buChar char="•"/>
            </a:pPr>
            <a:r>
              <a:rPr lang="en-US" dirty="0" smtClean="0">
                <a:latin typeface="P22 Underground" charset="0"/>
                <a:ea typeface="P22 Underground" charset="0"/>
                <a:cs typeface="P22 Underground" charset="0"/>
              </a:rPr>
              <a:t>The client is unhappy with the navy thread on the inner leg against the white side of the fabric.</a:t>
            </a:r>
          </a:p>
          <a:p>
            <a:pPr marL="285750" indent="-285750">
              <a:buFont typeface="Arial" charset="0"/>
              <a:buChar char="•"/>
            </a:pPr>
            <a:r>
              <a:rPr lang="en-US" dirty="0" smtClean="0">
                <a:latin typeface="P22 Underground" charset="0"/>
                <a:ea typeface="P22 Underground" charset="0"/>
                <a:cs typeface="P22 Underground" charset="0"/>
              </a:rPr>
              <a:t>Due to the fabric issue, we discussed that we will request a sample of all bulk fabrics delivered to us and also all pre production made in the same fabric as the final piece.</a:t>
            </a:r>
          </a:p>
          <a:p>
            <a:pPr marL="285750" indent="-285750">
              <a:buFont typeface="Arial" charset="0"/>
              <a:buChar char="•"/>
            </a:pPr>
            <a:endParaRPr lang="en-US" dirty="0" smtClean="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S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Menswear  -Shorts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The sample which was taken from bulk was rejected</a:t>
            </a:r>
          </a:p>
          <a:p>
            <a:pPr marL="285750" indent="-285750">
              <a:buFont typeface="Arial" charset="0"/>
              <a:buChar char="•"/>
            </a:pPr>
            <a:r>
              <a:rPr lang="en-US" dirty="0" smtClean="0">
                <a:latin typeface="P22 Underground" charset="0"/>
                <a:ea typeface="P22 Underground" charset="0"/>
                <a:cs typeface="P22 Underground" charset="0"/>
              </a:rPr>
              <a:t>The one colourway chosen was incorrect.</a:t>
            </a:r>
          </a:p>
          <a:p>
            <a:pPr marL="285750" indent="-285750">
              <a:buFont typeface="Arial" charset="0"/>
              <a:buChar char="•"/>
            </a:pPr>
            <a:r>
              <a:rPr lang="en-US" dirty="0" smtClean="0">
                <a:latin typeface="P22 Underground" charset="0"/>
                <a:ea typeface="P22 Underground" charset="0"/>
                <a:cs typeface="P22 Underground" charset="0"/>
              </a:rPr>
              <a:t>It was decided 5 styles were to be made</a:t>
            </a:r>
          </a:p>
          <a:p>
            <a:pPr marL="285750" indent="-285750">
              <a:buFont typeface="Arial" charset="0"/>
              <a:buChar char="•"/>
            </a:pPr>
            <a:endParaRPr lang="en-US" dirty="0"/>
          </a:p>
          <a:p>
            <a:endParaRPr lang="en-US" dirty="0"/>
          </a:p>
          <a:p>
            <a:endParaRPr lang="en-US" dirty="0"/>
          </a:p>
          <a:p>
            <a:pPr marL="285750" indent="-285750">
              <a:buFont typeface="Arial" charset="0"/>
              <a:buChar char="•"/>
            </a:pPr>
            <a:endParaRPr lang="en-US" dirty="0" smtClean="0"/>
          </a:p>
          <a:p>
            <a:endParaRPr lang="en-US" dirty="0"/>
          </a:p>
        </p:txBody>
      </p:sp>
    </p:spTree>
    <p:extLst>
      <p:ext uri="{BB962C8B-B14F-4D97-AF65-F5344CB8AC3E}">
        <p14:creationId xmlns:p14="http://schemas.microsoft.com/office/powerpoint/2010/main" val="1622044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6906" y="218228"/>
            <a:ext cx="10010273" cy="6463308"/>
          </a:xfrm>
          <a:prstGeom prst="rect">
            <a:avLst/>
          </a:prstGeom>
          <a:noFill/>
        </p:spPr>
        <p:txBody>
          <a:bodyPr wrap="square" rtlCol="0">
            <a:spAutoFit/>
          </a:bodyPr>
          <a:lstStyle/>
          <a:p>
            <a:r>
              <a:rPr lang="en-US" dirty="0" smtClean="0">
                <a:latin typeface="P22 Underground" charset="0"/>
                <a:ea typeface="P22 Underground" charset="0"/>
                <a:cs typeface="P22 Underground" charset="0"/>
              </a:rPr>
              <a:t>Client A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Lingerie</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Fabric has gone to the factory</a:t>
            </a:r>
          </a:p>
          <a:p>
            <a:pPr marL="285750" indent="-285750">
              <a:buFont typeface="Arial" charset="0"/>
              <a:buChar char="•"/>
            </a:pPr>
            <a:r>
              <a:rPr lang="en-US" dirty="0" smtClean="0">
                <a:latin typeface="P22 Underground" charset="0"/>
                <a:ea typeface="P22 Underground" charset="0"/>
                <a:cs typeface="P22 Underground" charset="0"/>
              </a:rPr>
              <a:t>Fit comments are fine</a:t>
            </a:r>
          </a:p>
          <a:p>
            <a:pPr marL="285750" indent="-285750">
              <a:buFont typeface="Arial" charset="0"/>
              <a:buChar char="•"/>
            </a:pPr>
            <a:r>
              <a:rPr lang="en-US" dirty="0" smtClean="0">
                <a:latin typeface="P22 Underground" charset="0"/>
                <a:ea typeface="P22 Underground" charset="0"/>
                <a:cs typeface="P22 Underground" charset="0"/>
              </a:rPr>
              <a:t>Pattern needs printing for client</a:t>
            </a:r>
          </a:p>
          <a:p>
            <a:pPr marL="285750" indent="-285750">
              <a:buFont typeface="Arial" charset="0"/>
              <a:buChar char="•"/>
            </a:pPr>
            <a:r>
              <a:rPr lang="en-US" dirty="0" smtClean="0">
                <a:latin typeface="P22 Underground" charset="0"/>
                <a:ea typeface="P22 Underground" charset="0"/>
                <a:cs typeface="P22 Underground" charset="0"/>
              </a:rPr>
              <a:t>Using one colourway for now</a:t>
            </a:r>
            <a:endParaRPr lang="en-US" dirty="0">
              <a:latin typeface="P22 Underground" charset="0"/>
              <a:ea typeface="P22 Underground" charset="0"/>
              <a:cs typeface="P22 Underground" charset="0"/>
            </a:endParaRPr>
          </a:p>
          <a:p>
            <a:endParaRPr lang="en-US" dirty="0" smtClean="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L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Beachwear Brand</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Fabric currently being woven and dyed</a:t>
            </a:r>
          </a:p>
          <a:p>
            <a:pPr marL="285750" indent="-285750">
              <a:buFont typeface="Arial" charset="0"/>
              <a:buChar char="•"/>
            </a:pPr>
            <a:r>
              <a:rPr lang="en-US" dirty="0" smtClean="0">
                <a:latin typeface="P22 Underground" charset="0"/>
                <a:ea typeface="P22 Underground" charset="0"/>
                <a:cs typeface="P22 Underground" charset="0"/>
              </a:rPr>
              <a:t>Care labels were rejected as the printing was not central on the label</a:t>
            </a:r>
          </a:p>
          <a:p>
            <a:pPr marL="285750" indent="-285750">
              <a:buFont typeface="Arial" charset="0"/>
              <a:buChar char="•"/>
            </a:pPr>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P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Breastfeeding Tops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Pattern being reshaped</a:t>
            </a:r>
          </a:p>
          <a:p>
            <a:pPr marL="285750" indent="-285750">
              <a:buFont typeface="Arial" charset="0"/>
              <a:buChar char="•"/>
            </a:pPr>
            <a:r>
              <a:rPr lang="en-US" dirty="0" smtClean="0">
                <a:latin typeface="P22 Underground" charset="0"/>
                <a:ea typeface="P22 Underground" charset="0"/>
                <a:cs typeface="P22 Underground" charset="0"/>
              </a:rPr>
              <a:t>Clients needs to compromise on curve due to grading the pattern</a:t>
            </a:r>
          </a:p>
          <a:p>
            <a:pPr marL="285750" indent="-285750">
              <a:buFont typeface="Arial" charset="0"/>
              <a:buChar char="•"/>
            </a:pPr>
            <a:r>
              <a:rPr lang="en-US" dirty="0" smtClean="0">
                <a:latin typeface="P22 Underground" charset="0"/>
                <a:ea typeface="P22 Underground" charset="0"/>
                <a:cs typeface="P22 Underground" charset="0"/>
              </a:rPr>
              <a:t>We feel they have been amending patterns themselves</a:t>
            </a:r>
          </a:p>
          <a:p>
            <a:pPr marL="285750" indent="-285750">
              <a:buFont typeface="Arial" charset="0"/>
              <a:buChar char="•"/>
            </a:pPr>
            <a:r>
              <a:rPr lang="en-US" dirty="0" smtClean="0">
                <a:latin typeface="P22 Underground" charset="0"/>
                <a:ea typeface="P22 Underground" charset="0"/>
                <a:cs typeface="P22 Underground" charset="0"/>
              </a:rPr>
              <a:t>The binding seems to wide on the openings it needs to be between 5mm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1cm</a:t>
            </a:r>
          </a:p>
          <a:p>
            <a:pPr marL="285750" indent="-285750">
              <a:buFont typeface="Arial" charset="0"/>
              <a:buChar char="•"/>
            </a:pPr>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L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Washable Sanitary Towels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Client has received fabric swatches</a:t>
            </a:r>
          </a:p>
          <a:p>
            <a:pPr marL="285750" indent="-285750">
              <a:buFont typeface="Arial" charset="0"/>
              <a:buChar char="•"/>
            </a:pPr>
            <a:r>
              <a:rPr lang="en-US" dirty="0" smtClean="0">
                <a:latin typeface="P22 Underground" charset="0"/>
                <a:ea typeface="P22 Underground" charset="0"/>
                <a:cs typeface="P22 Underground" charset="0"/>
              </a:rPr>
              <a:t>Once client has decided on fabric we can then get a proto sample made</a:t>
            </a:r>
            <a:endParaRPr lang="en-US" dirty="0">
              <a:latin typeface="P22 Underground" charset="0"/>
              <a:ea typeface="P22 Underground" charset="0"/>
              <a:cs typeface="P22 Underground" charset="0"/>
            </a:endParaRPr>
          </a:p>
        </p:txBody>
      </p:sp>
    </p:spTree>
    <p:extLst>
      <p:ext uri="{BB962C8B-B14F-4D97-AF65-F5344CB8AC3E}">
        <p14:creationId xmlns:p14="http://schemas.microsoft.com/office/powerpoint/2010/main" val="1790344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8568" y="545432"/>
            <a:ext cx="10122569" cy="5632311"/>
          </a:xfrm>
          <a:prstGeom prst="rect">
            <a:avLst/>
          </a:prstGeom>
          <a:noFill/>
        </p:spPr>
        <p:txBody>
          <a:bodyPr wrap="square" rtlCol="0">
            <a:spAutoFit/>
          </a:bodyPr>
          <a:lstStyle/>
          <a:p>
            <a:r>
              <a:rPr lang="en-US" dirty="0" smtClean="0">
                <a:latin typeface="P22 Underground" charset="0"/>
                <a:ea typeface="P22 Underground" charset="0"/>
                <a:cs typeface="P22 Underground" charset="0"/>
              </a:rPr>
              <a:t>Client A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Ethical Children's Wear</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Sample Garments poor quality construction</a:t>
            </a:r>
          </a:p>
          <a:p>
            <a:pPr marL="285750" indent="-285750">
              <a:buFont typeface="Arial" charset="0"/>
              <a:buChar char="•"/>
            </a:pPr>
            <a:r>
              <a:rPr lang="en-US" dirty="0" smtClean="0">
                <a:latin typeface="P22 Underground" charset="0"/>
                <a:ea typeface="P22 Underground" charset="0"/>
                <a:cs typeface="P22 Underground" charset="0"/>
              </a:rPr>
              <a:t>Fabric different on jersey tops, there for not sitting correctly around the neckline. We have suggested to press well and lay flat when packed.</a:t>
            </a:r>
          </a:p>
          <a:p>
            <a:pPr marL="285750" indent="-285750">
              <a:buFont typeface="Arial" charset="0"/>
              <a:buChar char="•"/>
            </a:pPr>
            <a:r>
              <a:rPr lang="en-US" dirty="0" smtClean="0">
                <a:latin typeface="P22 Underground" charset="0"/>
                <a:ea typeface="P22 Underground" charset="0"/>
                <a:cs typeface="P22 Underground" charset="0"/>
              </a:rPr>
              <a:t>Loop back fabric not sitting correctly on harems due to the loops being far apart, we have suggested cuffed legs.</a:t>
            </a:r>
          </a:p>
          <a:p>
            <a:pPr marL="285750" indent="-285750">
              <a:buFont typeface="Arial" charset="0"/>
              <a:buChar char="•"/>
            </a:pPr>
            <a:r>
              <a:rPr lang="en-US" dirty="0" smtClean="0">
                <a:latin typeface="P22 Underground" charset="0"/>
                <a:ea typeface="P22 Underground" charset="0"/>
                <a:cs typeface="P22 Underground" charset="0"/>
              </a:rPr>
              <a:t>Client not happy with production time of 3-4 weeks. Factory making 100 pieces a day and have put a hold on their other clients to get this collection out asap.</a:t>
            </a:r>
          </a:p>
          <a:p>
            <a:pPr marL="285750" indent="-285750">
              <a:buFont typeface="Arial" charset="0"/>
              <a:buChar char="•"/>
            </a:pPr>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C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Jersey Tops </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Samples submitted</a:t>
            </a:r>
          </a:p>
          <a:p>
            <a:pPr marL="285750" indent="-285750">
              <a:buFont typeface="Arial" charset="0"/>
              <a:buChar char="•"/>
            </a:pPr>
            <a:r>
              <a:rPr lang="en-US" dirty="0" smtClean="0">
                <a:latin typeface="P22 Underground" charset="0"/>
                <a:ea typeface="P22 Underground" charset="0"/>
                <a:cs typeface="P22 Underground" charset="0"/>
              </a:rPr>
              <a:t>Arms are to long</a:t>
            </a:r>
          </a:p>
          <a:p>
            <a:pPr marL="285750" indent="-285750">
              <a:buFont typeface="Arial" charset="0"/>
              <a:buChar char="•"/>
            </a:pPr>
            <a:r>
              <a:rPr lang="en-US" dirty="0" smtClean="0">
                <a:latin typeface="P22 Underground" charset="0"/>
                <a:ea typeface="P22 Underground" charset="0"/>
                <a:cs typeface="P22 Underground" charset="0"/>
              </a:rPr>
              <a:t>Styles now currently being amended and Graded.</a:t>
            </a:r>
          </a:p>
          <a:p>
            <a:pPr marL="285750" indent="-285750">
              <a:buFont typeface="Arial" charset="0"/>
              <a:buChar char="•"/>
            </a:pPr>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P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Vegan Underwear</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Waiting for fabric to be woven</a:t>
            </a:r>
          </a:p>
          <a:p>
            <a:pPr marL="285750" indent="-285750">
              <a:buFont typeface="Arial" charset="0"/>
              <a:buChar char="•"/>
            </a:pPr>
            <a:r>
              <a:rPr lang="en-US" dirty="0" smtClean="0">
                <a:latin typeface="P22 Underground" charset="0"/>
                <a:ea typeface="P22 Underground" charset="0"/>
                <a:cs typeface="P22 Underground" charset="0"/>
              </a:rPr>
              <a:t>Soon to go to production</a:t>
            </a:r>
          </a:p>
        </p:txBody>
      </p:sp>
    </p:spTree>
    <p:extLst>
      <p:ext uri="{BB962C8B-B14F-4D97-AF65-F5344CB8AC3E}">
        <p14:creationId xmlns:p14="http://schemas.microsoft.com/office/powerpoint/2010/main" val="1223028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6905" y="529389"/>
            <a:ext cx="10010274" cy="5078313"/>
          </a:xfrm>
          <a:prstGeom prst="rect">
            <a:avLst/>
          </a:prstGeom>
          <a:noFill/>
        </p:spPr>
        <p:txBody>
          <a:bodyPr wrap="square" rtlCol="0">
            <a:spAutoFit/>
          </a:bodyPr>
          <a:lstStyle/>
          <a:p>
            <a:r>
              <a:rPr lang="en-US" dirty="0" smtClean="0">
                <a:latin typeface="P22 Underground" charset="0"/>
                <a:ea typeface="P22 Underground" charset="0"/>
                <a:cs typeface="P22 Underground" charset="0"/>
              </a:rPr>
              <a:t>Client BB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Dog Beds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All components have arrived</a:t>
            </a:r>
          </a:p>
          <a:p>
            <a:pPr marL="285750" indent="-285750">
              <a:buFont typeface="Arial" charset="0"/>
              <a:buChar char="•"/>
            </a:pPr>
            <a:r>
              <a:rPr lang="en-US" dirty="0" smtClean="0">
                <a:latin typeface="P22 Underground" charset="0"/>
                <a:ea typeface="P22 Underground" charset="0"/>
                <a:cs typeface="P22 Underground" charset="0"/>
              </a:rPr>
              <a:t>Client would like a meeting to see all components before making proto sample</a:t>
            </a:r>
          </a:p>
          <a:p>
            <a:pPr marL="285750" indent="-285750">
              <a:buFont typeface="Arial" charset="0"/>
              <a:buChar char="•"/>
            </a:pPr>
            <a:endParaRPr lang="en-US" dirty="0">
              <a:latin typeface="P22 Underground" charset="0"/>
              <a:ea typeface="P22 Underground" charset="0"/>
              <a:cs typeface="P22 Underground" charset="0"/>
            </a:endParaRPr>
          </a:p>
          <a:p>
            <a:pPr marL="285750" indent="-285750">
              <a:buFont typeface="Arial" charset="0"/>
              <a:buChar char="•"/>
            </a:pPr>
            <a:endParaRPr lang="en-US" dirty="0" smtClean="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SD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Children's Clothing Brand</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New Brand</a:t>
            </a:r>
          </a:p>
          <a:p>
            <a:pPr marL="285750" indent="-285750">
              <a:buFont typeface="Arial" charset="0"/>
              <a:buChar char="•"/>
            </a:pPr>
            <a:r>
              <a:rPr lang="en-US" dirty="0" smtClean="0">
                <a:latin typeface="P22 Underground" charset="0"/>
                <a:ea typeface="P22 Underground" charset="0"/>
                <a:cs typeface="P22 Underground" charset="0"/>
              </a:rPr>
              <a:t>I put together all samples today to send to client.</a:t>
            </a:r>
          </a:p>
          <a:p>
            <a:pPr marL="285750" indent="-285750">
              <a:buFont typeface="Arial" charset="0"/>
              <a:buChar char="•"/>
            </a:pPr>
            <a:endParaRPr lang="en-US" dirty="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SC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Men's Wear</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Client scaling down collection</a:t>
            </a:r>
            <a:endParaRPr lang="en-US" dirty="0">
              <a:latin typeface="P22 Underground" charset="0"/>
              <a:ea typeface="P22 Underground" charset="0"/>
              <a:cs typeface="P22 Underground" charset="0"/>
            </a:endParaRPr>
          </a:p>
          <a:p>
            <a:pPr marL="285750" indent="-285750">
              <a:buFont typeface="Arial" charset="0"/>
              <a:buChar char="•"/>
            </a:pPr>
            <a:endParaRPr lang="en-US" dirty="0" smtClean="0">
              <a:latin typeface="P22 Underground" charset="0"/>
              <a:ea typeface="P22 Underground" charset="0"/>
              <a:cs typeface="P22 Underground" charset="0"/>
            </a:endParaRPr>
          </a:p>
          <a:p>
            <a:r>
              <a:rPr lang="en-US" dirty="0" smtClean="0">
                <a:latin typeface="P22 Underground" charset="0"/>
                <a:ea typeface="P22 Underground" charset="0"/>
                <a:cs typeface="P22 Underground" charset="0"/>
              </a:rPr>
              <a:t>Client BF </a:t>
            </a:r>
            <a:r>
              <a:rPr lang="mr-IN" dirty="0" smtClean="0">
                <a:latin typeface="P22 Underground" charset="0"/>
                <a:ea typeface="P22 Underground" charset="0"/>
                <a:cs typeface="P22 Underground" charset="0"/>
              </a:rPr>
              <a:t>–</a:t>
            </a:r>
            <a:r>
              <a:rPr lang="en-US" dirty="0" smtClean="0">
                <a:latin typeface="P22 Underground" charset="0"/>
                <a:ea typeface="P22 Underground" charset="0"/>
                <a:cs typeface="P22 Underground" charset="0"/>
              </a:rPr>
              <a:t> Children's Wear</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Moving to us from another company. Precious coming wont let client have current patterns</a:t>
            </a:r>
            <a:endParaRPr lang="en-US" dirty="0">
              <a:latin typeface="P22 Underground" charset="0"/>
              <a:ea typeface="P22 Underground" charset="0"/>
              <a:cs typeface="P22 Underground" charset="0"/>
            </a:endParaRPr>
          </a:p>
        </p:txBody>
      </p:sp>
    </p:spTree>
    <p:extLst>
      <p:ext uri="{BB962C8B-B14F-4D97-AF65-F5344CB8AC3E}">
        <p14:creationId xmlns:p14="http://schemas.microsoft.com/office/powerpoint/2010/main" val="838452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712" y="336503"/>
            <a:ext cx="2951748" cy="923330"/>
          </a:xfrm>
          <a:prstGeom prst="rect">
            <a:avLst/>
          </a:prstGeom>
          <a:noFill/>
        </p:spPr>
        <p:txBody>
          <a:bodyPr wrap="square" rtlCol="0">
            <a:spAutoFit/>
          </a:bodyPr>
          <a:lstStyle/>
          <a:p>
            <a:r>
              <a:rPr lang="en-US" dirty="0" smtClean="0">
                <a:latin typeface="P22 Underground" charset="0"/>
                <a:ea typeface="P22 Underground" charset="0"/>
                <a:cs typeface="P22 Underground" charset="0"/>
              </a:rPr>
              <a:t>Other things a learnt today</a:t>
            </a:r>
          </a:p>
          <a:p>
            <a:endParaRPr lang="en-US" dirty="0">
              <a:latin typeface="P22 Underground" charset="0"/>
              <a:ea typeface="P22 Underground" charset="0"/>
              <a:cs typeface="P22 Underground" charset="0"/>
            </a:endParaRPr>
          </a:p>
          <a:p>
            <a:endParaRPr lang="en-US" dirty="0">
              <a:latin typeface="P22 Underground" charset="0"/>
              <a:ea typeface="P22 Underground" charset="0"/>
              <a:cs typeface="P22 Underground"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712" y="798168"/>
            <a:ext cx="5021847" cy="577107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2589" y="368300"/>
            <a:ext cx="4676273" cy="6200942"/>
          </a:xfrm>
          <a:prstGeom prst="rect">
            <a:avLst/>
          </a:prstGeom>
        </p:spPr>
      </p:pic>
    </p:spTree>
    <p:extLst>
      <p:ext uri="{BB962C8B-B14F-4D97-AF65-F5344CB8AC3E}">
        <p14:creationId xmlns:p14="http://schemas.microsoft.com/office/powerpoint/2010/main" val="1165001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00463" y="914400"/>
            <a:ext cx="8871284" cy="646331"/>
          </a:xfrm>
          <a:prstGeom prst="rect">
            <a:avLst/>
          </a:prstGeom>
          <a:noFill/>
        </p:spPr>
        <p:txBody>
          <a:bodyPr wrap="square" rtlCol="0">
            <a:spAutoFit/>
          </a:bodyPr>
          <a:lstStyle/>
          <a:p>
            <a:r>
              <a:rPr lang="en-US" dirty="0" err="1" smtClean="0"/>
              <a:t>Fazane</a:t>
            </a:r>
            <a:r>
              <a:rPr lang="en-US" dirty="0" smtClean="0"/>
              <a:t> also visited a factory that specializes in quilting and also a factory that has produced products for many high class brands.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4180" y="1560730"/>
            <a:ext cx="2384203" cy="490086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7416" y="1656984"/>
            <a:ext cx="2337378" cy="480461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0505" y="1560731"/>
            <a:ext cx="2384203" cy="4900863"/>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680009" y="2840137"/>
            <a:ext cx="2056504" cy="1156784"/>
          </a:xfrm>
          <a:prstGeom prst="rect">
            <a:avLst/>
          </a:prstGeom>
        </p:spPr>
      </p:pic>
    </p:spTree>
    <p:extLst>
      <p:ext uri="{BB962C8B-B14F-4D97-AF65-F5344CB8AC3E}">
        <p14:creationId xmlns:p14="http://schemas.microsoft.com/office/powerpoint/2010/main" val="1137304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2737" y="577516"/>
            <a:ext cx="10010274" cy="646331"/>
          </a:xfrm>
          <a:prstGeom prst="rect">
            <a:avLst/>
          </a:prstGeom>
          <a:noFill/>
        </p:spPr>
        <p:txBody>
          <a:bodyPr wrap="square" rtlCol="0">
            <a:spAutoFit/>
          </a:bodyPr>
          <a:lstStyle/>
          <a:p>
            <a:r>
              <a:rPr lang="en-US" dirty="0" smtClean="0"/>
              <a:t>I also got to take photos of a Brand that already exists but would like us to do their development on there ss19 range. Here is a sneaky peek!</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943360" y="2328394"/>
            <a:ext cx="3492970" cy="196479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739987" y="4976513"/>
            <a:ext cx="2408304" cy="135467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0164341" y="4981201"/>
            <a:ext cx="2402303" cy="135129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564131" y="2328394"/>
            <a:ext cx="3492970" cy="196479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260739" y="2318843"/>
            <a:ext cx="3505197" cy="1971673"/>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1964212" y="2318843"/>
            <a:ext cx="3505195" cy="1971672"/>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419207" y="2318843"/>
            <a:ext cx="3505197" cy="1971673"/>
          </a:xfrm>
          <a:prstGeom prst="rect">
            <a:avLst/>
          </a:prstGeom>
        </p:spPr>
      </p:pic>
    </p:spTree>
    <p:extLst>
      <p:ext uri="{BB962C8B-B14F-4D97-AF65-F5344CB8AC3E}">
        <p14:creationId xmlns:p14="http://schemas.microsoft.com/office/powerpoint/2010/main" val="425711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39915" y="1524000"/>
            <a:ext cx="8775032" cy="3693319"/>
          </a:xfrm>
          <a:prstGeom prst="rect">
            <a:avLst/>
          </a:prstGeom>
          <a:noFill/>
        </p:spPr>
        <p:txBody>
          <a:bodyPr wrap="square" rtlCol="0">
            <a:spAutoFit/>
          </a:bodyPr>
          <a:lstStyle/>
          <a:p>
            <a:r>
              <a:rPr lang="en-US" u="sng" dirty="0" smtClean="0">
                <a:latin typeface="P22 Underground" charset="0"/>
                <a:ea typeface="P22 Underground" charset="0"/>
                <a:cs typeface="P22 Underground" charset="0"/>
              </a:rPr>
              <a:t>Some of our fabric suppliers</a:t>
            </a:r>
          </a:p>
          <a:p>
            <a:endParaRPr lang="en-US" dirty="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Vend Fabrics Ltd</a:t>
            </a:r>
          </a:p>
          <a:p>
            <a:pPr marL="285750" indent="-285750">
              <a:buFont typeface="Arial" charset="0"/>
              <a:buChar char="•"/>
            </a:pPr>
            <a:r>
              <a:rPr lang="en-US" dirty="0" err="1" smtClean="0">
                <a:latin typeface="P22 Underground" charset="0"/>
                <a:ea typeface="P22 Underground" charset="0"/>
                <a:cs typeface="P22 Underground" charset="0"/>
              </a:rPr>
              <a:t>Obradors</a:t>
            </a:r>
            <a:endParaRPr lang="en-US" dirty="0" smtClean="0">
              <a:latin typeface="P22 Underground" charset="0"/>
              <a:ea typeface="P22 Underground" charset="0"/>
              <a:cs typeface="P22 Underground" charset="0"/>
            </a:endParaRPr>
          </a:p>
          <a:p>
            <a:pPr marL="285750" indent="-285750">
              <a:buFont typeface="Arial" charset="0"/>
              <a:buChar char="•"/>
            </a:pPr>
            <a:r>
              <a:rPr lang="en-US" dirty="0" err="1" smtClean="0">
                <a:latin typeface="P22 Underground" charset="0"/>
                <a:ea typeface="P22 Underground" charset="0"/>
                <a:cs typeface="P22 Underground" charset="0"/>
              </a:rPr>
              <a:t>Armazen</a:t>
            </a:r>
            <a:r>
              <a:rPr lang="en-US" dirty="0" smtClean="0">
                <a:latin typeface="P22 Underground" charset="0"/>
                <a:ea typeface="P22 Underground" charset="0"/>
                <a:cs typeface="P22 Underground" charset="0"/>
              </a:rPr>
              <a:t> Dos </a:t>
            </a:r>
            <a:r>
              <a:rPr lang="en-US" dirty="0" err="1" smtClean="0">
                <a:latin typeface="P22 Underground" charset="0"/>
                <a:ea typeface="P22 Underground" charset="0"/>
                <a:cs typeface="P22 Underground" charset="0"/>
              </a:rPr>
              <a:t>Lintos</a:t>
            </a:r>
            <a:endParaRPr lang="en-US" dirty="0" smtClean="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Taylor</a:t>
            </a:r>
          </a:p>
          <a:p>
            <a:pPr marL="285750" indent="-285750">
              <a:buFont typeface="Arial" charset="0"/>
              <a:buChar char="•"/>
            </a:pPr>
            <a:r>
              <a:rPr lang="en-US" dirty="0" err="1" smtClean="0">
                <a:latin typeface="P22 Underground" charset="0"/>
                <a:ea typeface="P22 Underground" charset="0"/>
                <a:cs typeface="P22 Underground" charset="0"/>
              </a:rPr>
              <a:t>Deniertex</a:t>
            </a:r>
            <a:endParaRPr lang="en-US" dirty="0" smtClean="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Kroner and </a:t>
            </a:r>
            <a:r>
              <a:rPr lang="en-US" dirty="0" err="1" smtClean="0">
                <a:latin typeface="P22 Underground" charset="0"/>
                <a:ea typeface="P22 Underground" charset="0"/>
                <a:cs typeface="P22 Underground" charset="0"/>
              </a:rPr>
              <a:t>Schlikker</a:t>
            </a:r>
            <a:endParaRPr lang="en-US" dirty="0" smtClean="0">
              <a:latin typeface="P22 Underground" charset="0"/>
              <a:ea typeface="P22 Underground" charset="0"/>
              <a:cs typeface="P22 Underground" charset="0"/>
            </a:endParaRPr>
          </a:p>
          <a:p>
            <a:pPr marL="285750" indent="-285750">
              <a:buFont typeface="Arial" charset="0"/>
              <a:buChar char="•"/>
            </a:pPr>
            <a:r>
              <a:rPr lang="en-US" dirty="0" err="1" smtClean="0">
                <a:latin typeface="P22 Underground" charset="0"/>
                <a:ea typeface="P22 Underground" charset="0"/>
                <a:cs typeface="P22 Underground" charset="0"/>
              </a:rPr>
              <a:t>Kidermann</a:t>
            </a:r>
            <a:endParaRPr lang="en-US" dirty="0" smtClean="0">
              <a:latin typeface="P22 Underground" charset="0"/>
              <a:ea typeface="P22 Underground" charset="0"/>
              <a:cs typeface="P22 Underground" charset="0"/>
            </a:endParaRPr>
          </a:p>
          <a:p>
            <a:pPr marL="285750" indent="-285750">
              <a:buFont typeface="Arial" charset="0"/>
              <a:buChar char="•"/>
            </a:pPr>
            <a:r>
              <a:rPr lang="en-US" dirty="0" smtClean="0">
                <a:latin typeface="P22 Underground" charset="0"/>
                <a:ea typeface="P22 Underground" charset="0"/>
                <a:cs typeface="P22 Underground" charset="0"/>
              </a:rPr>
              <a:t>Such Textiles</a:t>
            </a:r>
          </a:p>
          <a:p>
            <a:pPr marL="285750" indent="-285750">
              <a:buFont typeface="Arial" charset="0"/>
              <a:buChar char="•"/>
            </a:pPr>
            <a:r>
              <a:rPr lang="en-US" dirty="0" smtClean="0">
                <a:latin typeface="P22 Underground" charset="0"/>
                <a:ea typeface="P22 Underground" charset="0"/>
                <a:cs typeface="P22 Underground" charset="0"/>
              </a:rPr>
              <a:t>John England</a:t>
            </a:r>
          </a:p>
          <a:p>
            <a:pPr marL="285750" indent="-285750">
              <a:buFont typeface="Arial" charset="0"/>
              <a:buChar char="•"/>
            </a:pPr>
            <a:r>
              <a:rPr lang="en-US" dirty="0" smtClean="0">
                <a:latin typeface="P22 Underground" charset="0"/>
                <a:ea typeface="P22 Underground" charset="0"/>
                <a:cs typeface="P22 Underground" charset="0"/>
              </a:rPr>
              <a:t>Diver Child</a:t>
            </a:r>
          </a:p>
          <a:p>
            <a:pPr marL="285750" indent="-285750">
              <a:buFont typeface="Arial" charset="0"/>
              <a:buChar char="•"/>
            </a:pPr>
            <a:r>
              <a:rPr lang="en-US" dirty="0" err="1" smtClean="0">
                <a:latin typeface="P22 Underground" charset="0"/>
                <a:ea typeface="P22 Underground" charset="0"/>
                <a:cs typeface="P22 Underground" charset="0"/>
              </a:rPr>
              <a:t>Texser</a:t>
            </a:r>
            <a:endParaRPr lang="en-US" dirty="0">
              <a:latin typeface="P22 Underground" charset="0"/>
              <a:ea typeface="P22 Underground" charset="0"/>
              <a:cs typeface="P22 Underground" charset="0"/>
            </a:endParaRPr>
          </a:p>
        </p:txBody>
      </p:sp>
    </p:spTree>
    <p:extLst>
      <p:ext uri="{BB962C8B-B14F-4D97-AF65-F5344CB8AC3E}">
        <p14:creationId xmlns:p14="http://schemas.microsoft.com/office/powerpoint/2010/main" val="1792818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1250</Words>
  <Application>Microsoft Macintosh PowerPoint</Application>
  <PresentationFormat>Widescreen</PresentationFormat>
  <Paragraphs>157</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Mangal</vt:lpstr>
      <vt:lpstr>P22 Underground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BAKER Anna L</dc:creator>
  <cp:lastModifiedBy>BAKER Anna L</cp:lastModifiedBy>
  <cp:revision>20</cp:revision>
  <dcterms:created xsi:type="dcterms:W3CDTF">2019-03-10T15:59:07Z</dcterms:created>
  <dcterms:modified xsi:type="dcterms:W3CDTF">2019-03-11T16:51:51Z</dcterms:modified>
</cp:coreProperties>
</file>